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058400" cy="7772400"/>
  <p:notesSz cx="7010400" cy="9296400"/>
  <p:custDataLst>
    <p:tags r:id="rId4"/>
  </p:custDataLst>
  <p:defaultTextStyle>
    <a:defPPr>
      <a:defRPr lang="en-US"/>
    </a:defPPr>
    <a:lvl1pPr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54013" indent="103188"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08025" indent="206375"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63625" indent="307975"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417638" indent="411163"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2" autoAdjust="0"/>
    <p:restoredTop sz="94249" autoAdjust="0"/>
  </p:normalViewPr>
  <p:slideViewPr>
    <p:cSldViewPr>
      <p:cViewPr varScale="1">
        <p:scale>
          <a:sx n="76" d="100"/>
          <a:sy n="76" d="100"/>
        </p:scale>
        <p:origin x="1794" y="10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350955-6DD0-41ED-AA28-08F41EB5B3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defTabSz="722946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9B32A-E550-4CD6-9EE4-ED70238101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defTabSz="722946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A978570-0F14-4141-901D-5B4B3FF6AB57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F3DA6F4-129F-4DC6-AEB0-67CBFCBADD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8500"/>
            <a:ext cx="45085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5FD1441-CAEC-4757-AA2E-2C141BD8C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CF815-AF46-4431-9D77-67005ED126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defTabSz="722946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CFF8D-D52D-471D-91EA-A4B1D201EF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F4855F-3A72-4991-8980-8D4E9F676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4013"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08025"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3625"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17638"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73773" algn="l" defTabSz="7095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28528" algn="l" defTabSz="7095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83283" algn="l" defTabSz="7095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38038" algn="l" defTabSz="7095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5336E8F-F9EF-41BD-BC12-1718FB4191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99BD7B65-92EC-4F7E-AF0F-2ECB718FBF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25793955-2AD4-4C5A-A6D3-1B93FD7C11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20" indent="-291161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647" indent="-232929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505" indent="-232929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365" indent="-232929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4" indent="-232929" defTabSz="721434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082" indent="-232929" defTabSz="721434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3941" indent="-232929" defTabSz="721434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00" indent="-232929" defTabSz="721434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CAFDB5-CA13-4CC9-BA6F-08B4AC948C05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03999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4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09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4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19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73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28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8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38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F9B88-40B3-418A-9CB5-C13168EF5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5B11D-573B-44D7-BE57-DBBA163A62E0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5B1D-73C9-4533-B3D7-4E3FC99C5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6713B-3D05-44FB-B900-57EBF0F9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7495E-36EB-4352-9F0C-83E420A12F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34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8D9D6-85A3-44BF-9618-83CFBBBC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7E8D2-4997-4BCB-945B-1A2A93C7EEC2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EA3F0-7792-4FC7-9898-1171BB8B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02E4F-5753-4966-A8BF-1EAB01B1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8771B-9732-484E-83F3-E26EF85A37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90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94420-22FC-4222-A42C-ADE6F0D9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E11F4-625F-4DA9-B136-CAB448435B79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3C1B5-C7FD-4B83-AEAE-35FDCE80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62CE1-78E1-4ABE-ABCF-FC48C839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163DD-641D-431B-B1DB-219A3BA290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1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DEA85-B7F8-4435-AF77-38DB6265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11E1B-DB56-44F5-9C35-954D9AC92855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F1517-FDB8-481F-91B2-36A402F1F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C79C5-ADF4-4711-92A4-16FFA98FB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3D3F-DCBC-4321-BE46-50BBF2E065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89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54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095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642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1901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737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285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8328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3803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61C3B-09C0-41D5-8880-1DD0C1491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0A68D-E587-4112-B725-C534D8DB5A44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C415-A954-4413-878B-FBAAAD415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2B61C-46BA-4343-B88E-275237BF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CE4A4-C83E-438F-86B6-2883A98401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1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7045C4-123E-4E78-94B4-2007AAD2D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E051-EA54-4576-9038-3368F2D89502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670977-BE68-46BA-B8E1-5ACE0B173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1B0003-85F4-43A9-A16A-D18B2AFC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CBD64-3270-4AA4-B6AD-F46B8F0E9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02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7" cy="725064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4755" indent="0">
              <a:buNone/>
              <a:defRPr sz="1500" b="1"/>
            </a:lvl2pPr>
            <a:lvl3pPr marL="709509" indent="0">
              <a:buNone/>
              <a:defRPr sz="1400" b="1"/>
            </a:lvl3pPr>
            <a:lvl4pPr marL="1064264" indent="0">
              <a:buNone/>
              <a:defRPr sz="1300" b="1"/>
            </a:lvl4pPr>
            <a:lvl5pPr marL="1419019" indent="0">
              <a:buNone/>
              <a:defRPr sz="1300" b="1"/>
            </a:lvl5pPr>
            <a:lvl6pPr marL="1773773" indent="0">
              <a:buNone/>
              <a:defRPr sz="1300" b="1"/>
            </a:lvl6pPr>
            <a:lvl7pPr marL="2128528" indent="0">
              <a:buNone/>
              <a:defRPr sz="1300" b="1"/>
            </a:lvl7pPr>
            <a:lvl8pPr marL="2483283" indent="0">
              <a:buNone/>
              <a:defRPr sz="1300" b="1"/>
            </a:lvl8pPr>
            <a:lvl9pPr marL="283803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7" cy="4478126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5"/>
            <a:ext cx="4445953" cy="725064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4755" indent="0">
              <a:buNone/>
              <a:defRPr sz="1500" b="1"/>
            </a:lvl2pPr>
            <a:lvl3pPr marL="709509" indent="0">
              <a:buNone/>
              <a:defRPr sz="1400" b="1"/>
            </a:lvl3pPr>
            <a:lvl4pPr marL="1064264" indent="0">
              <a:buNone/>
              <a:defRPr sz="1300" b="1"/>
            </a:lvl4pPr>
            <a:lvl5pPr marL="1419019" indent="0">
              <a:buNone/>
              <a:defRPr sz="1300" b="1"/>
            </a:lvl5pPr>
            <a:lvl6pPr marL="1773773" indent="0">
              <a:buNone/>
              <a:defRPr sz="1300" b="1"/>
            </a:lvl6pPr>
            <a:lvl7pPr marL="2128528" indent="0">
              <a:buNone/>
              <a:defRPr sz="1300" b="1"/>
            </a:lvl7pPr>
            <a:lvl8pPr marL="2483283" indent="0">
              <a:buNone/>
              <a:defRPr sz="1300" b="1"/>
            </a:lvl8pPr>
            <a:lvl9pPr marL="283803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59"/>
            <a:ext cx="4445953" cy="4478126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8A82FE7-939E-457F-A328-22F58C02D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03ABF-2F6E-4DD3-B8D1-63FB83EC504A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FF7332-C932-4222-9028-C8F64E29A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08B74B2-426D-4BA4-9578-5543D087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C136F-A327-4B6B-9358-C52DE87EF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63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3B4B3FC-817C-454F-98DE-3CE83B110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435C4-3B65-4F57-BF94-102A15994716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5B9E3BA-7956-4A5A-88E2-C8919EC01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C445121-2892-4ECD-AD5F-B871481B4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AF624-7BCA-444E-A3AC-B33083250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58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7DAF8CF-A044-4094-80C5-57D74BB6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34DBB-7C1A-4131-80D8-361F16726572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D9E753D-149A-44D4-A9C3-1A12590A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92738E2-C6D0-483E-B7E1-CFD774E3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853A1-B333-456F-9014-B80D537A98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30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6" cy="663352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100"/>
            </a:lvl1pPr>
            <a:lvl2pPr marL="354755" indent="0">
              <a:buNone/>
              <a:defRPr sz="900"/>
            </a:lvl2pPr>
            <a:lvl3pPr marL="709509" indent="0">
              <a:buNone/>
              <a:defRPr sz="800"/>
            </a:lvl3pPr>
            <a:lvl4pPr marL="1064264" indent="0">
              <a:buNone/>
              <a:defRPr sz="700"/>
            </a:lvl4pPr>
            <a:lvl5pPr marL="1419019" indent="0">
              <a:buNone/>
              <a:defRPr sz="700"/>
            </a:lvl5pPr>
            <a:lvl6pPr marL="1773773" indent="0">
              <a:buNone/>
              <a:defRPr sz="700"/>
            </a:lvl6pPr>
            <a:lvl7pPr marL="2128528" indent="0">
              <a:buNone/>
              <a:defRPr sz="700"/>
            </a:lvl7pPr>
            <a:lvl8pPr marL="2483283" indent="0">
              <a:buNone/>
              <a:defRPr sz="700"/>
            </a:lvl8pPr>
            <a:lvl9pPr marL="283803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E72A82-9938-4372-AB6E-11677BD8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14CB8-778F-429F-9ACC-281A8F597CDA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E8E41C-2903-4ED0-87E4-AF8B91A5A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692C6E-66DB-41F5-96AA-7FB560158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BB76-B417-4241-B402-356A333E4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00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2500"/>
            </a:lvl1pPr>
            <a:lvl2pPr marL="354755" indent="0">
              <a:buNone/>
              <a:defRPr sz="2200"/>
            </a:lvl2pPr>
            <a:lvl3pPr marL="709509" indent="0">
              <a:buNone/>
              <a:defRPr sz="1900"/>
            </a:lvl3pPr>
            <a:lvl4pPr marL="1064264" indent="0">
              <a:buNone/>
              <a:defRPr sz="1500"/>
            </a:lvl4pPr>
            <a:lvl5pPr marL="1419019" indent="0">
              <a:buNone/>
              <a:defRPr sz="1500"/>
            </a:lvl5pPr>
            <a:lvl6pPr marL="1773773" indent="0">
              <a:buNone/>
              <a:defRPr sz="1500"/>
            </a:lvl6pPr>
            <a:lvl7pPr marL="2128528" indent="0">
              <a:buNone/>
              <a:defRPr sz="1500"/>
            </a:lvl7pPr>
            <a:lvl8pPr marL="2483283" indent="0">
              <a:buNone/>
              <a:defRPr sz="1500"/>
            </a:lvl8pPr>
            <a:lvl9pPr marL="2838038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100"/>
            </a:lvl1pPr>
            <a:lvl2pPr marL="354755" indent="0">
              <a:buNone/>
              <a:defRPr sz="900"/>
            </a:lvl2pPr>
            <a:lvl3pPr marL="709509" indent="0">
              <a:buNone/>
              <a:defRPr sz="800"/>
            </a:lvl3pPr>
            <a:lvl4pPr marL="1064264" indent="0">
              <a:buNone/>
              <a:defRPr sz="700"/>
            </a:lvl4pPr>
            <a:lvl5pPr marL="1419019" indent="0">
              <a:buNone/>
              <a:defRPr sz="700"/>
            </a:lvl5pPr>
            <a:lvl6pPr marL="1773773" indent="0">
              <a:buNone/>
              <a:defRPr sz="700"/>
            </a:lvl6pPr>
            <a:lvl7pPr marL="2128528" indent="0">
              <a:buNone/>
              <a:defRPr sz="700"/>
            </a:lvl7pPr>
            <a:lvl8pPr marL="2483283" indent="0">
              <a:buNone/>
              <a:defRPr sz="700"/>
            </a:lvl8pPr>
            <a:lvl9pPr marL="283803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3AD6FD-FD51-4DA2-B272-56F51F7A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2B4DA-5A80-4788-A5AA-4C3EC1AD5D2D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C5FB31-D819-428E-BAE9-E12F0D4E8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5144F8-B639-4E7D-9749-4ED5B813A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7E0-B6DA-4346-8D93-0B13F5E9B6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61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5487775-3220-430B-B6C9-C320BEE8DF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951" tIns="35475" rIns="70951" bIns="354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25BE2E6-4D85-4559-9F41-79250F487F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951" tIns="35475" rIns="70951" bIns="354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1508C-A9E5-4222-8A54-976492C2F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70951" tIns="35475" rIns="70951" bIns="35475" rtlCol="0" anchor="ctr"/>
          <a:lstStyle>
            <a:lvl1pPr algn="l" defTabSz="709509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AB4330-61C6-470B-892F-D2E21D5F92CB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6F92E-A0D3-40DB-92B7-C47F30C4A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70951" tIns="35475" rIns="70951" bIns="35475" rtlCol="0" anchor="ctr"/>
          <a:lstStyle>
            <a:lvl1pPr algn="ctr" defTabSz="709509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E7D0C-A32F-4254-8EF4-C1EF5EFF7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wrap="square" lIns="70951" tIns="35475" rIns="70951" bIns="3547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CE9B5D-2B6D-40C0-B50E-5D7C092C0A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8025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7080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2pPr>
      <a:lvl3pPr algn="ctr" defTabSz="7080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3pPr>
      <a:lvl4pPr algn="ctr" defTabSz="7080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4pPr>
      <a:lvl5pPr algn="ctr" defTabSz="7080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5pPr>
      <a:lvl6pPr marL="457200" algn="ctr" defTabSz="708025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6pPr>
      <a:lvl7pPr marL="914400" algn="ctr" defTabSz="708025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7pPr>
      <a:lvl8pPr marL="1371600" algn="ctr" defTabSz="708025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8pPr>
      <a:lvl9pPr marL="1828800" algn="ctr" defTabSz="708025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9pPr>
    </p:titleStyle>
    <p:bodyStyle>
      <a:lvl1pPr marL="265113" indent="-26511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2066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17621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41425" indent="-17621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95438" indent="-17621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1151" indent="-177377" algn="l" defTabSz="70950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5906" indent="-177377" algn="l" defTabSz="70950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0660" indent="-177377" algn="l" defTabSz="70950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15415" indent="-177377" algn="l" defTabSz="70950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4755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9509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4264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9019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3773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28528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3283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8038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EEB3F7FA-8791-47C5-AE6D-96C05C262E2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 week cycle menu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6E5178-2454-4B56-A161-3480C58C0883}"/>
              </a:ext>
            </a:extLst>
          </p:cNvPr>
          <p:cNvSpPr txBox="1"/>
          <p:nvPr/>
        </p:nvSpPr>
        <p:spPr>
          <a:xfrm>
            <a:off x="7911810" y="52387"/>
            <a:ext cx="1939955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/>
              <a:t>Key:</a:t>
            </a:r>
            <a:endParaRPr lang="en-US" sz="1100" dirty="0"/>
          </a:p>
          <a:p>
            <a:r>
              <a:rPr lang="en-US" sz="1100" b="1" dirty="0"/>
              <a:t>Bold Items </a:t>
            </a:r>
            <a:r>
              <a:rPr lang="en-US" sz="1100" dirty="0"/>
              <a:t>include a recipe</a:t>
            </a:r>
          </a:p>
          <a:p>
            <a:r>
              <a:rPr lang="en-US" sz="1100" dirty="0"/>
              <a:t>*Applies to 9-12 menus only</a:t>
            </a:r>
          </a:p>
        </p:txBody>
      </p:sp>
      <p:graphicFrame>
        <p:nvGraphicFramePr>
          <p:cNvPr id="2" name="Table 2" descr="Table shows the Entire 5 week cycle menu. It is listed in order a 5 day week Monday through Friday. ">
            <a:extLst>
              <a:ext uri="{FF2B5EF4-FFF2-40B4-BE49-F238E27FC236}">
                <a16:creationId xmlns:a16="http://schemas.microsoft.com/office/drawing/2014/main" id="{306BF396-282A-4EE0-83BE-78CA9DF3C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012512"/>
              </p:ext>
            </p:extLst>
          </p:nvPr>
        </p:nvGraphicFramePr>
        <p:xfrm>
          <a:off x="184150" y="684832"/>
          <a:ext cx="9667615" cy="672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523">
                  <a:extLst>
                    <a:ext uri="{9D8B030D-6E8A-4147-A177-3AD203B41FA5}">
                      <a16:colId xmlns:a16="http://schemas.microsoft.com/office/drawing/2014/main" val="3544922794"/>
                    </a:ext>
                  </a:extLst>
                </a:gridCol>
                <a:gridCol w="1933523">
                  <a:extLst>
                    <a:ext uri="{9D8B030D-6E8A-4147-A177-3AD203B41FA5}">
                      <a16:colId xmlns:a16="http://schemas.microsoft.com/office/drawing/2014/main" val="480026338"/>
                    </a:ext>
                  </a:extLst>
                </a:gridCol>
                <a:gridCol w="1933523">
                  <a:extLst>
                    <a:ext uri="{9D8B030D-6E8A-4147-A177-3AD203B41FA5}">
                      <a16:colId xmlns:a16="http://schemas.microsoft.com/office/drawing/2014/main" val="2236197176"/>
                    </a:ext>
                  </a:extLst>
                </a:gridCol>
                <a:gridCol w="1933523">
                  <a:extLst>
                    <a:ext uri="{9D8B030D-6E8A-4147-A177-3AD203B41FA5}">
                      <a16:colId xmlns:a16="http://schemas.microsoft.com/office/drawing/2014/main" val="3669874638"/>
                    </a:ext>
                  </a:extLst>
                </a:gridCol>
                <a:gridCol w="1933523">
                  <a:extLst>
                    <a:ext uri="{9D8B030D-6E8A-4147-A177-3AD203B41FA5}">
                      <a16:colId xmlns:a16="http://schemas.microsoft.com/office/drawing/2014/main" val="3241124934"/>
                    </a:ext>
                  </a:extLst>
                </a:gridCol>
              </a:tblGrid>
              <a:tr h="28270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664832"/>
                  </a:ext>
                </a:extLst>
              </a:tr>
              <a:tr h="1280558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accent4"/>
                          </a:solidFill>
                        </a:rPr>
                        <a:t>PB&amp;J OFFERED AS A 2</a:t>
                      </a:r>
                      <a:r>
                        <a:rPr lang="en-US" sz="1100" baseline="30000" dirty="0" smtClean="0">
                          <a:solidFill>
                            <a:schemeClr val="accent4"/>
                          </a:solidFill>
                        </a:rPr>
                        <a:t>ND</a:t>
                      </a:r>
                      <a:r>
                        <a:rPr lang="en-US" sz="1100" dirty="0" smtClean="0">
                          <a:solidFill>
                            <a:schemeClr val="accent4"/>
                          </a:solidFill>
                        </a:rPr>
                        <a:t> OPTION. </a:t>
                      </a:r>
                      <a:endParaRPr lang="en-US" sz="1200" b="1" i="1" u="none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Lato" panose="020F0502020204030203" pitchFamily="34" charset="0"/>
                      </a:endParaRPr>
                    </a:p>
                    <a:p>
                      <a:pPr algn="ctr"/>
                      <a:r>
                        <a:rPr lang="en-US" sz="1800" b="1" i="1" u="none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" panose="020F0502020204030203" pitchFamily="34" charset="0"/>
                        </a:rPr>
                        <a:t>FRESH</a:t>
                      </a:r>
                      <a:r>
                        <a:rPr lang="en-US" sz="1800" b="1" i="1" u="none" baseline="0" dirty="0" smtClean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b="1" i="1" u="sng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" panose="020F0502020204030203" pitchFamily="34" charset="0"/>
                        </a:rPr>
                        <a:t> </a:t>
                      </a:r>
                    </a:p>
                    <a:p>
                      <a:pPr marL="0" marR="0" lvl="0" indent="0" algn="ctr" defTabSz="7095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" panose="020F0502020204030203" pitchFamily="34" charset="0"/>
                        </a:rPr>
                        <a:t>GARDEN</a:t>
                      </a:r>
                      <a:r>
                        <a:rPr lang="en-US" sz="1800" b="1" u="sng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" panose="020F0502020204030203" pitchFamily="34" charset="0"/>
                        </a:rPr>
                        <a:t> BAR </a:t>
                      </a:r>
                    </a:p>
                    <a:p>
                      <a:pPr algn="ctr"/>
                      <a:r>
                        <a:rPr lang="en-US" sz="900" b="0" u="sng" baseline="0" dirty="0" smtClean="0">
                          <a:latin typeface="Lato" panose="020F0502020204030203" pitchFamily="34" charset="0"/>
                        </a:rPr>
                        <a:t>LOT’S OF CHOICES OFFERED DAILY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Ham and Cheese Roll –Ups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Potato Salad and/or Fresh Veggies</a:t>
                      </a:r>
                      <a:endParaRPr kumimoji="0" lang="en-US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Pretzel Twists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Applesauce Cup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Fresh Fruit Choices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Mini Corn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Dogs w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 Dipping Sauce</a:t>
                      </a: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Tator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Tots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Baked Beans</a:t>
                      </a: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Diced Peaches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Diced Pears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Turkey and Cheese Sub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Sun Chips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Pasta Salad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Veggies and Dip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Fresh Fruit Choices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049988"/>
                  </a:ext>
                </a:extLst>
              </a:tr>
              <a:tr h="1207572">
                <a:tc>
                  <a:txBody>
                    <a:bodyPr/>
                    <a:lstStyle/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Cheesy 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Chicken Quesadilla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Refried Beans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Southwest Salsa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Mexicali 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Corn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Diced Pears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&amp; Applesauce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u="sng" dirty="0" smtClean="0">
                          <a:solidFill>
                            <a:schemeClr val="accent2"/>
                          </a:solidFill>
                          <a:latin typeface="Lato" panose="020F0502020204030203" pitchFamily="34" charset="0"/>
                        </a:rPr>
                        <a:t>6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dirty="0" smtClean="0">
                          <a:latin typeface="Lato" panose="020F0502020204030203" pitchFamily="34" charset="0"/>
                        </a:rPr>
                        <a:t>Baked Pasta W</a:t>
                      </a:r>
                      <a:r>
                        <a:rPr lang="en-US" sz="1100" b="1" baseline="0" dirty="0" smtClean="0">
                          <a:latin typeface="Lato" panose="020F0502020204030203" pitchFamily="34" charset="0"/>
                        </a:rPr>
                        <a:t>/ Meat Sauce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baseline="0" dirty="0" smtClean="0">
                          <a:latin typeface="Lato" panose="020F0502020204030203" pitchFamily="34" charset="0"/>
                        </a:rPr>
                        <a:t>Garlic Toast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baseline="0" dirty="0" smtClean="0">
                          <a:latin typeface="Lato" panose="020F0502020204030203" pitchFamily="34" charset="0"/>
                        </a:rPr>
                        <a:t>Green </a:t>
                      </a:r>
                      <a:r>
                        <a:rPr lang="en-US" sz="1100" b="0" baseline="0" dirty="0" smtClean="0">
                          <a:latin typeface="Lato" panose="020F0502020204030203" pitchFamily="34" charset="0"/>
                        </a:rPr>
                        <a:t>Beans and/or Carrots</a:t>
                      </a:r>
                      <a:endParaRPr lang="en-US" sz="1100" b="0" baseline="0" dirty="0" smtClean="0">
                        <a:latin typeface="Lato" panose="020F0502020204030203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Sliced Apples w/ cinnamon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Cocktail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Cheese Pizza Slice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Steamed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Broccoli 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Steamed Cauliflower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Strawberry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Cup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dirty="0" smtClean="0">
                          <a:latin typeface="Lato" panose="020F0502020204030203" pitchFamily="34" charset="0"/>
                        </a:rPr>
                        <a:t>Peaches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dirty="0" smtClean="0">
                          <a:latin typeface="Lato" panose="020F0502020204030203" pitchFamily="34" charset="0"/>
                        </a:rPr>
                        <a:t>Hot Ham and Cheese Sandwich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dirty="0" smtClean="0">
                          <a:latin typeface="Lato" panose="020F0502020204030203" pitchFamily="34" charset="0"/>
                        </a:rPr>
                        <a:t>Harvest</a:t>
                      </a:r>
                      <a:r>
                        <a:rPr lang="en-US" sz="1100" b="0" baseline="0" dirty="0" smtClean="0">
                          <a:latin typeface="Lato" panose="020F0502020204030203" pitchFamily="34" charset="0"/>
                        </a:rPr>
                        <a:t> Cheddar Sun Chips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baseline="0" dirty="0" smtClean="0">
                          <a:latin typeface="Lato" panose="020F0502020204030203" pitchFamily="34" charset="0"/>
                        </a:rPr>
                        <a:t>Creamy Coleslaw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baseline="0" dirty="0" smtClean="0">
                          <a:latin typeface="Lato" panose="020F0502020204030203" pitchFamily="34" charset="0"/>
                        </a:rPr>
                        <a:t>Carrots and Dip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baseline="0" dirty="0" smtClean="0">
                          <a:latin typeface="Lato" panose="020F0502020204030203" pitchFamily="34" charset="0"/>
                        </a:rPr>
                        <a:t>Fresh Fruit </a:t>
                      </a:r>
                      <a:r>
                        <a:rPr lang="en-US" sz="1100" b="0" baseline="0" dirty="0" smtClean="0">
                          <a:latin typeface="Lato" panose="020F0502020204030203" pitchFamily="34" charset="0"/>
                        </a:rPr>
                        <a:t>Choices</a:t>
                      </a:r>
                      <a:endParaRPr lang="en-US" sz="1100" b="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720444"/>
                  </a:ext>
                </a:extLst>
              </a:tr>
              <a:tr h="1207572"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Deli Ham &amp; Cheese  Sandwich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Doritos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Mini Carrots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&amp; Dip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Cucumber Salad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Applesauce Cup &amp; Grapes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Beef Nacho’s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Spanish Rice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Refried Beans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Mixed Veggies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Diced Pears &amp; Peaches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Chicken Nuggets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Mashed Potatoes and Gravy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Corn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Sliced Apples w/ cinnamon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Cocktail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Pizza 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Dippers W/ Marinara</a:t>
                      </a: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Browned Butter Peas</a:t>
                      </a: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Honey 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Dilled Carrots</a:t>
                      </a: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Peaches</a:t>
                      </a: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Chili 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Cheese Dog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Baked Beans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Carrot Sticks and Dip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Applesauce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cocktail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304042"/>
                  </a:ext>
                </a:extLst>
              </a:tr>
              <a:tr h="1207572">
                <a:tc>
                  <a:txBody>
                    <a:bodyPr/>
                    <a:lstStyle/>
                    <a:p>
                      <a:pPr marL="71438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Cheeseburger on WG Bun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French Fries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Baked 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Beans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 or/ corn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Applesauce &amp; Mixed Fruit</a:t>
                      </a: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Soft Shell Beef Taco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Refried Beans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Spanish Rice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Corn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Diced Pears &amp; Sliced Apples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Chicken and Waffles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Seasoned Diced Potatoes </a:t>
                      </a: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Peas and Carrots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Blueberries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Pears</a:t>
                      </a: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Cheesy Ham &amp; Potato Casserole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Dinner Roll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 Beans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Sliced Carrots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Pineapple &amp; Applesauce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Deli Turkey Sandwich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Baked Chips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Sugar Snap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Chocolate Chip Cookie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Cup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826864"/>
                  </a:ext>
                </a:extLst>
              </a:tr>
              <a:tr h="1395794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  <a:p>
                      <a:pPr algn="l"/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Breaded Chicken Sandwich</a:t>
                      </a:r>
                    </a:p>
                    <a:p>
                      <a:pPr algn="l"/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Sweet Potato Fries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 Beans</a:t>
                      </a:r>
                    </a:p>
                    <a:p>
                      <a:pPr algn="l"/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Coleslaw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Peaches &amp; Mixed Berries</a:t>
                      </a:r>
                    </a:p>
                    <a:p>
                      <a:pPr algn="l"/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WG Treat</a:t>
                      </a:r>
                    </a:p>
                    <a:p>
                      <a:pPr algn="l"/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Soft Shell Chicken Taco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Refried Beans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Spanish Rice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Peas and Carrots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Mixed Fruit &amp; Grapes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Mac-n-Cheese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Dinner Roll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California Blend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Celery Sticks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Applesauce &amp; Orange slices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Pasta &amp; Meatballs in Marinara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baseline="0" dirty="0" smtClean="0">
                          <a:latin typeface="Lato" panose="020F0502020204030203" pitchFamily="34" charset="0"/>
                        </a:rPr>
                        <a:t>Garlic Toast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baseline="0" dirty="0" smtClean="0">
                          <a:latin typeface="Lato" panose="020F0502020204030203" pitchFamily="34" charset="0"/>
                        </a:rPr>
                        <a:t>Green Beans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Diced Pears &amp; Sliced Strawberries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Sloppy Joe on a Roll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Baked Beans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Rainbow Carrot Crunch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Peaches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cocktail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175922"/>
                  </a:ext>
                </a:extLst>
              </a:tr>
            </a:tbl>
          </a:graphicData>
        </a:graphic>
      </p:graphicFrame>
      <p:sp>
        <p:nvSpPr>
          <p:cNvPr id="3122" name="TextBox 10">
            <a:extLst>
              <a:ext uri="{FF2B5EF4-FFF2-40B4-BE49-F238E27FC236}">
                <a16:creationId xmlns:a16="http://schemas.microsoft.com/office/drawing/2014/main" id="{47E12A9F-7F57-4DCD-8CCB-091662FDB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5865" y="7510463"/>
            <a:ext cx="2755900" cy="261937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100" dirty="0">
                <a:latin typeface="Lato" panose="020F0502020204030203" pitchFamily="34" charset="0"/>
                <a:cs typeface="Arial" panose="020B0604020202020204" pitchFamily="34" charset="0"/>
              </a:rPr>
              <a:t>A variety of milk options are offered daily</a:t>
            </a:r>
          </a:p>
        </p:txBody>
      </p:sp>
      <p:sp>
        <p:nvSpPr>
          <p:cNvPr id="3118" name="TextBox 16">
            <a:extLst>
              <a:ext uri="{FF2B5EF4-FFF2-40B4-BE49-F238E27FC236}">
                <a16:creationId xmlns:a16="http://schemas.microsoft.com/office/drawing/2014/main" id="{A75ED87F-7EA6-4EED-83B7-38DA6E563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1" y="7486651"/>
            <a:ext cx="9493250" cy="23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3679" tIns="31839" rIns="63679" bIns="318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 smtClean="0">
                <a:latin typeface="Lato" panose="020F0502020204030203" pitchFamily="34" charset="0"/>
                <a:cs typeface="Arial" panose="020B0604020202020204" pitchFamily="34" charset="0"/>
              </a:rPr>
              <a:t>August/September 2023</a:t>
            </a:r>
            <a:r>
              <a:rPr lang="en-US" altLang="en-US" sz="1100" b="1" dirty="0">
                <a:latin typeface="Lato" panose="020F0502020204030203" pitchFamily="34" charset="0"/>
                <a:cs typeface="Arial" panose="020B0604020202020204" pitchFamily="34" charset="0"/>
              </a:rPr>
              <a:t>	</a:t>
            </a:r>
            <a:r>
              <a:rPr lang="en-US" altLang="en-US" sz="1100" b="1" dirty="0" smtClean="0">
                <a:latin typeface="Lato" panose="020F0502020204030203" pitchFamily="34" charset="0"/>
                <a:cs typeface="Arial" panose="020B0604020202020204" pitchFamily="34" charset="0"/>
              </a:rPr>
              <a:t>		</a:t>
            </a:r>
            <a:r>
              <a:rPr lang="en-US" altLang="en-US" sz="1100" b="1" dirty="0" smtClean="0">
                <a:latin typeface="Lato" panose="020F0502020204030203" pitchFamily="34" charset="0"/>
                <a:cs typeface="Arial" panose="020B0604020202020204" pitchFamily="34" charset="0"/>
              </a:rPr>
              <a:t>This </a:t>
            </a:r>
            <a:r>
              <a:rPr lang="en-US" altLang="en-US" sz="1100" b="1" dirty="0">
                <a:latin typeface="Lato" panose="020F0502020204030203" pitchFamily="34" charset="0"/>
                <a:cs typeface="Arial" panose="020B0604020202020204" pitchFamily="34" charset="0"/>
              </a:rPr>
              <a:t>institution is an equal opportunity provider.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62BE58-D24B-4A49-9CB0-A7F18DB325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466" y="-56471"/>
            <a:ext cx="1438171" cy="81884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791200" y="142214"/>
            <a:ext cx="1991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LUNCH MENU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461044" y="-109196"/>
            <a:ext cx="4493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SEPTEMBER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4" name="Picture 13" descr="Pay Attention Good People – The Tony Burgess Blo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38400"/>
            <a:ext cx="1473201" cy="982089"/>
          </a:xfrm>
          <a:prstGeom prst="rect">
            <a:avLst/>
          </a:prstGeom>
        </p:spPr>
      </p:pic>
      <p:pic>
        <p:nvPicPr>
          <p:cNvPr id="4" name="Picture 3" descr="ENGLISH JOINS US!: September 201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026829"/>
            <a:ext cx="1580865" cy="119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4563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</TotalTime>
  <Words>395</Words>
  <Application>Microsoft Office PowerPoint</Application>
  <PresentationFormat>Custom</PresentationFormat>
  <Paragraphs>150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Lato</vt:lpstr>
      <vt:lpstr>Times New Roman</vt:lpstr>
      <vt:lpstr>Office Theme</vt:lpstr>
      <vt:lpstr>5 week cycle menu</vt:lpstr>
    </vt:vector>
  </TitlesOfParts>
  <Company>State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week cycle menu</dc:title>
  <dc:creator>Jessica Mottilla</dc:creator>
  <cp:lastModifiedBy>Lunch Lunch</cp:lastModifiedBy>
  <cp:revision>101</cp:revision>
  <cp:lastPrinted>2023-06-07T16:58:10Z</cp:lastPrinted>
  <dcterms:created xsi:type="dcterms:W3CDTF">2013-09-10T20:09:14Z</dcterms:created>
  <dcterms:modified xsi:type="dcterms:W3CDTF">2023-06-08T16:10:24Z</dcterms:modified>
</cp:coreProperties>
</file>